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341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45924D-1E6D-90C6-9D3C-EB0A4A9F3D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07FC7A9-C074-6688-A805-312ED26777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4659810-C87A-A12D-337D-2AD46189E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0368E-5201-4039-A33E-6620BA347628}" type="datetimeFigureOut">
              <a:rPr lang="it-IT" smtClean="0"/>
              <a:t>12/10/2025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7B3B4B8-C8F9-558A-23B2-2C31A4394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8AD9A68-77D8-D98B-6939-1E24D78DF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27147-CEB7-40C1-859C-F7DCFD2D71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6905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9C008D-EE33-572F-A22F-5F6CC6E2D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B693494-BA19-3ACD-2553-77E947D19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150AEE9-5B88-295D-800B-BF0C73121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0368E-5201-4039-A33E-6620BA347628}" type="datetimeFigureOut">
              <a:rPr lang="it-IT" smtClean="0"/>
              <a:t>12/10/2025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1F0E272-8FAB-01EA-A169-B0AA296B6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444FCFD-5141-BFC8-4D27-2235D5E2B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27147-CEB7-40C1-859C-F7DCFD2D71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831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34ED5A-0910-6C04-E044-710CAB7B6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B2FC923-D513-5EE0-EA8D-B05CA0201F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2A8F122-CDBF-86C1-7888-07274ADD7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0368E-5201-4039-A33E-6620BA347628}" type="datetimeFigureOut">
              <a:rPr lang="it-IT" smtClean="0"/>
              <a:t>12/10/2025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0DDD9D9-F879-1F07-B7A7-FA790DA1C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C8F7C2D-7EBE-6793-6807-C381CFA2A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27147-CEB7-40C1-859C-F7DCFD2D71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5264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146DE2-FC34-B57D-A49B-05B4FA4D3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DDD8245-D7CB-0CBA-9624-B4BA5959A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BB3D58E-E4BD-3F73-1C11-E13E3AA3B3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8B975C9-7DA0-97C6-8AF2-FD1AF8630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0368E-5201-4039-A33E-6620BA347628}" type="datetimeFigureOut">
              <a:rPr lang="it-IT" smtClean="0"/>
              <a:t>12/10/2025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671C621-8CE0-A30C-CF9C-A2A35F6CA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06C120F-8D1B-9D75-6595-D719C17A9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27147-CEB7-40C1-859C-F7DCFD2D71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1850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AE2F54-4D8D-B052-634D-BB0F6F882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17D7BDA-AB2D-0AA9-2AB2-8EA618FF6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A6FF684-00C9-EA79-31B9-684EEE1295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11A6988-7B2A-48EC-D6DA-69A79E2C1D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5ADAC74-A7B4-964E-0578-0D92545A08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606274A-EB3E-9BA2-147E-00603CEA4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0368E-5201-4039-A33E-6620BA347628}" type="datetimeFigureOut">
              <a:rPr lang="it-IT" smtClean="0"/>
              <a:t>12/10/2025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F4D190F-64D8-2AD2-21DE-E340ABCE6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9026558-7DF6-BE24-25DB-888D5123B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27147-CEB7-40C1-859C-F7DCFD2D71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6795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365582-AD35-34A4-E259-B575A3E8C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B2DCE3A-0847-17D0-BA40-4B0E4C322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0368E-5201-4039-A33E-6620BA347628}" type="datetimeFigureOut">
              <a:rPr lang="it-IT" smtClean="0"/>
              <a:t>12/10/2025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E269348-04C6-73CC-9BBB-4C26B02AE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550C9C6-F5FC-F7DB-2CEB-D39C6BBB0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27147-CEB7-40C1-859C-F7DCFD2D71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541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4B2DE79-F49B-E5E1-A489-6AAA86041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0368E-5201-4039-A33E-6620BA347628}" type="datetimeFigureOut">
              <a:rPr lang="it-IT" smtClean="0"/>
              <a:t>12/10/2025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03A78B3-3B5A-2645-92FA-9067866A4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BD75736-E058-569A-67F0-036DBCF71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27147-CEB7-40C1-859C-F7DCFD2D71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5437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1FCC8-589C-1A00-0634-B416AF75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3D2C71E-F819-EADD-07B0-6DA505AFB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862C385-1711-58B4-9630-1B93B872C1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4888B8B-4D2C-40D4-8B06-38194132F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0368E-5201-4039-A33E-6620BA347628}" type="datetimeFigureOut">
              <a:rPr lang="it-IT" smtClean="0"/>
              <a:t>12/10/2025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96C0CF8-906D-E765-4666-49FAC382E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3760B07-BB2F-D282-7D38-10584DE3B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27147-CEB7-40C1-859C-F7DCFD2D71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8312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3E3C6C-4D6B-FDEA-7CA6-D130E3A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D5ED8B8-3690-25D8-7EC1-6AB0DE6964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30B8E94-A696-4D47-D930-60D8AC4858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085414B-1553-0F1B-B9CC-2B3009235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0368E-5201-4039-A33E-6620BA347628}" type="datetimeFigureOut">
              <a:rPr lang="it-IT" smtClean="0"/>
              <a:t>12/10/2025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C065966-C538-B2D7-C454-240160960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0F4DDFB-B351-ED33-3D64-B80A3D87D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27147-CEB7-40C1-859C-F7DCFD2D71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1135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3FA33A-C79C-3C31-1559-C1C450308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340A9E7-FC61-292B-6531-64639A60B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0A13AAB-4C73-792C-4660-6BE0734A3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0368E-5201-4039-A33E-6620BA347628}" type="datetimeFigureOut">
              <a:rPr lang="it-IT" smtClean="0"/>
              <a:t>12/10/2025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6368ABB-F74E-0A86-BA01-BE623F02B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0D812F-89B4-2F44-F4EF-10CF013B2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27147-CEB7-40C1-859C-F7DCFD2D71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9034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B3834AE-6F5C-5442-E65C-3C2E892B9C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88C6E66-C5E3-B1FF-43B5-39A99C8F66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249149F-BD6C-F8F8-EA81-1C73C8D01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0368E-5201-4039-A33E-6620BA347628}" type="datetimeFigureOut">
              <a:rPr lang="it-IT" smtClean="0"/>
              <a:t>12/10/2025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F74E5F5-3865-4CEA-1D4D-84D4CBEBC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79DF82C-8F38-3DE2-E593-0C423B7C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27147-CEB7-40C1-859C-F7DCFD2D71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2117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F4A9C55-EE1D-FB57-B6E0-3F1EA5FDB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48F473D-D587-E5B5-4AE6-59A3F02986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012605B-5645-52D7-DCAF-663052DDD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10368E-5201-4039-A33E-6620BA347628}" type="datetimeFigureOut">
              <a:rPr lang="it-IT" smtClean="0"/>
              <a:t>12/10/2025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5801763-CE1A-0218-FD68-4388F09E15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19598C-49DB-261A-9FEC-8ABE6B572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127147-CEB7-40C1-859C-F7DCFD2D71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1238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0C8594D-5923-6D56-A62B-C74BA561B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600" b="1">
                <a:solidFill>
                  <a:schemeClr val="bg1">
                    <a:lumMod val="95000"/>
                    <a:lumOff val="5000"/>
                  </a:schemeClr>
                </a:solidFill>
              </a:rPr>
              <a:t>Specifications for the Pilot Production of Berat Extra Virgin Olive Oil</a:t>
            </a:r>
            <a:br>
              <a:rPr lang="en-US" sz="460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4600" i="1">
                <a:solidFill>
                  <a:schemeClr val="bg1">
                    <a:lumMod val="95000"/>
                    <a:lumOff val="5000"/>
                  </a:schemeClr>
                </a:solidFill>
              </a:rPr>
              <a:t>Ambassador of Berat – 2025 Edition</a:t>
            </a:r>
            <a:br>
              <a:rPr lang="en-US" sz="460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en-US" sz="46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610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Ramoscello d'ulivo">
            <a:extLst>
              <a:ext uri="{FF2B5EF4-FFF2-40B4-BE49-F238E27FC236}">
                <a16:creationId xmlns:a16="http://schemas.microsoft.com/office/drawing/2014/main" id="{5CFAD260-EDB0-D721-6D31-B51634029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8" r="29608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B3F0E64-CD39-B77A-2B44-3AB3DDB4F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3734" y="228600"/>
            <a:ext cx="6798539" cy="58864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400" dirty="0"/>
              <a:t>This document defines the </a:t>
            </a:r>
            <a:r>
              <a:rPr lang="en-US" sz="1400" b="1" dirty="0"/>
              <a:t>minimum essential criteria</a:t>
            </a:r>
            <a:r>
              <a:rPr lang="en-US" sz="1400" dirty="0"/>
              <a:t> for the experimental production of “Ambassador of Berat,” with the goal of ensuring excellence, consistency, and authenticity.</a:t>
            </a:r>
          </a:p>
          <a:p>
            <a:pPr marL="0" indent="0">
              <a:buNone/>
            </a:pPr>
            <a:r>
              <a:rPr lang="en-US" sz="1400" dirty="0"/>
              <a:t>The pilot production will involve four cultivars:</a:t>
            </a:r>
          </a:p>
          <a:p>
            <a:r>
              <a:rPr lang="en-US" sz="1400" b="1" dirty="0"/>
              <a:t>Grande di Berat</a:t>
            </a:r>
            <a:endParaRPr lang="en-US" sz="1400" dirty="0"/>
          </a:p>
          <a:p>
            <a:r>
              <a:rPr lang="en-US" sz="1400" b="1" dirty="0" err="1"/>
              <a:t>Leccino</a:t>
            </a:r>
            <a:endParaRPr lang="en-US" sz="1400" dirty="0"/>
          </a:p>
          <a:p>
            <a:r>
              <a:rPr lang="en-US" sz="1400" b="1" dirty="0" err="1"/>
              <a:t>Frantoio</a:t>
            </a:r>
            <a:endParaRPr lang="en-US" sz="1400" dirty="0"/>
          </a:p>
          <a:p>
            <a:r>
              <a:rPr lang="en-US" sz="1400" b="1" dirty="0" err="1"/>
              <a:t>Velagosht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/>
              <a:t>Main Specifications</a:t>
            </a:r>
          </a:p>
          <a:p>
            <a:r>
              <a:rPr lang="en-US" sz="1400" dirty="0"/>
              <a:t>The millers participating in the pilot commit to the following:</a:t>
            </a:r>
          </a:p>
          <a:p>
            <a:r>
              <a:rPr lang="en-US" sz="1400" b="1" dirty="0"/>
              <a:t>Harvesting and pressing</a:t>
            </a:r>
            <a:r>
              <a:rPr lang="en-US" sz="1400" dirty="0"/>
              <a:t> must occur on the same day; if not possible, olives may be stored overnight at the mill, in bins filled to a maximum of 70%.</a:t>
            </a:r>
          </a:p>
          <a:p>
            <a:r>
              <a:rPr lang="en-US" sz="1400" b="1" dirty="0"/>
              <a:t>Equipment hygiene</a:t>
            </a:r>
            <a:r>
              <a:rPr lang="en-US" sz="1400" dirty="0"/>
              <a:t> is mandatory: crushers, </a:t>
            </a:r>
            <a:r>
              <a:rPr lang="en-US" sz="1400" dirty="0" err="1"/>
              <a:t>malaxers</a:t>
            </a:r>
            <a:r>
              <a:rPr lang="en-US" sz="1400" dirty="0"/>
              <a:t>, filters, and all processing components must be free from previous residues and well-ventilated to avoid contamination and off-flavors.</a:t>
            </a:r>
          </a:p>
          <a:p>
            <a:r>
              <a:rPr lang="en-US" sz="1400" dirty="0"/>
              <a:t>The </a:t>
            </a:r>
            <a:r>
              <a:rPr lang="en-US" sz="1400" b="1" dirty="0"/>
              <a:t>experimental batch</a:t>
            </a:r>
            <a:r>
              <a:rPr lang="en-US" sz="1400" dirty="0"/>
              <a:t> will consist of </a:t>
            </a:r>
            <a:r>
              <a:rPr lang="en-US" sz="1400" b="1" dirty="0"/>
              <a:t>50 liters (5 quintals)</a:t>
            </a:r>
            <a:r>
              <a:rPr lang="en-US" sz="1400" dirty="0"/>
              <a:t> for each cultivar, preceded by a </a:t>
            </a:r>
            <a:r>
              <a:rPr lang="en-US" sz="1400" b="1" dirty="0"/>
              <a:t>“start-up” cleaning batch</a:t>
            </a:r>
            <a:r>
              <a:rPr lang="en-US" sz="1400" dirty="0"/>
              <a:t> of approximately 1 quintal.</a:t>
            </a:r>
          </a:p>
          <a:p>
            <a:r>
              <a:rPr lang="en-US" sz="1400" b="1" dirty="0"/>
              <a:t>Malaxation temperature</a:t>
            </a:r>
            <a:r>
              <a:rPr lang="en-US" sz="1400" dirty="0"/>
              <a:t> must remain at </a:t>
            </a:r>
            <a:r>
              <a:rPr lang="en-US" sz="1400" b="1" dirty="0"/>
              <a:t>ambient levels</a:t>
            </a:r>
            <a:r>
              <a:rPr lang="en-US" sz="1400" dirty="0"/>
              <a:t>, with </a:t>
            </a:r>
            <a:r>
              <a:rPr lang="en-US" sz="1400" b="1" dirty="0"/>
              <a:t>malaxation times</a:t>
            </a:r>
            <a:r>
              <a:rPr lang="en-US" sz="1400" dirty="0"/>
              <a:t> between </a:t>
            </a:r>
            <a:r>
              <a:rPr lang="en-US" sz="1400" b="1" dirty="0"/>
              <a:t>5 and 20 minutes</a:t>
            </a:r>
            <a:r>
              <a:rPr lang="en-US" sz="1400" dirty="0"/>
              <a:t>.</a:t>
            </a:r>
          </a:p>
          <a:p>
            <a:r>
              <a:rPr lang="en-US" sz="1400" dirty="0"/>
              <a:t>The processing line must include an appropriate </a:t>
            </a:r>
            <a:r>
              <a:rPr lang="en-US" sz="1400" b="1" dirty="0"/>
              <a:t>filtering system</a:t>
            </a:r>
            <a:r>
              <a:rPr lang="en-US" sz="1400" dirty="0"/>
              <a:t>, including a </a:t>
            </a:r>
            <a:r>
              <a:rPr lang="en-US" sz="1400" i="1" dirty="0"/>
              <a:t>Barese-type</a:t>
            </a:r>
            <a:r>
              <a:rPr lang="en-US" sz="1400" dirty="0"/>
              <a:t> filter if required.</a:t>
            </a:r>
          </a:p>
          <a:p>
            <a:r>
              <a:rPr lang="en-US" sz="1400" dirty="0"/>
              <a:t>A </a:t>
            </a:r>
            <a:r>
              <a:rPr lang="en-US" sz="1400" b="1" dirty="0"/>
              <a:t>dedicated storage tank</a:t>
            </a:r>
            <a:r>
              <a:rPr lang="en-US" sz="1400" dirty="0"/>
              <a:t> of </a:t>
            </a:r>
            <a:r>
              <a:rPr lang="en-US" sz="1400" b="1" dirty="0"/>
              <a:t>maximum 50 liters</a:t>
            </a:r>
            <a:r>
              <a:rPr lang="en-US" sz="1400" dirty="0"/>
              <a:t> capacity must be ensured for each batch.</a:t>
            </a:r>
          </a:p>
          <a:p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6041650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215</Words>
  <Application>Microsoft Office PowerPoint</Application>
  <PresentationFormat>Widescreen</PresentationFormat>
  <Paragraphs>15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di Office</vt:lpstr>
      <vt:lpstr>Specifications for the Pilot Production of Berat Extra Virgin Olive Oil Ambassador of Berat – 2025 Edition 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Lorenzo Ciapetti</dc:creator>
  <cp:lastModifiedBy>Lorenzo Ciapetti</cp:lastModifiedBy>
  <cp:revision>1</cp:revision>
  <dcterms:created xsi:type="dcterms:W3CDTF">2025-10-12T15:50:45Z</dcterms:created>
  <dcterms:modified xsi:type="dcterms:W3CDTF">2025-10-12T15:54:29Z</dcterms:modified>
</cp:coreProperties>
</file>